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ublic Sans" charset="1" panose="00000000000000000000"/>
      <p:regular r:id="rId29"/>
    </p:embeddedFont>
    <p:embeddedFont>
      <p:font typeface="Open Sans" charset="1" panose="00000000000000000000"/>
      <p:regular r:id="rId30"/>
    </p:embeddedFont>
    <p:embeddedFont>
      <p:font typeface="Public Sans Medium" charset="1" panose="00000000000000000000"/>
      <p:regular r:id="rId31"/>
    </p:embeddedFont>
    <p:embeddedFont>
      <p:font typeface="Open Sans Medium"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0" y="6157822"/>
            <a:ext cx="8753987" cy="4129178"/>
          </a:xfrm>
          <a:custGeom>
            <a:avLst/>
            <a:gdLst/>
            <a:ahLst/>
            <a:cxnLst/>
            <a:rect r="r" b="b" t="t" l="l"/>
            <a:pathLst>
              <a:path h="4129178" w="8753987">
                <a:moveTo>
                  <a:pt x="0" y="0"/>
                </a:moveTo>
                <a:lnTo>
                  <a:pt x="8753987" y="0"/>
                </a:lnTo>
                <a:lnTo>
                  <a:pt x="8753987" y="4129178"/>
                </a:lnTo>
                <a:lnTo>
                  <a:pt x="0" y="4129178"/>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36615" y="6157822"/>
            <a:ext cx="8753987" cy="4129178"/>
          </a:xfrm>
          <a:custGeom>
            <a:avLst/>
            <a:gdLst/>
            <a:ahLst/>
            <a:cxnLst/>
            <a:rect r="r" b="b" t="t" l="l"/>
            <a:pathLst>
              <a:path h="4129178" w="8753987">
                <a:moveTo>
                  <a:pt x="0" y="0"/>
                </a:moveTo>
                <a:lnTo>
                  <a:pt x="8753987" y="0"/>
                </a:lnTo>
                <a:lnTo>
                  <a:pt x="8753987" y="4129178"/>
                </a:lnTo>
                <a:lnTo>
                  <a:pt x="0" y="4129178"/>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73606" y="6157822"/>
            <a:ext cx="8753987" cy="4129178"/>
          </a:xfrm>
          <a:custGeom>
            <a:avLst/>
            <a:gdLst/>
            <a:ahLst/>
            <a:cxnLst/>
            <a:rect r="r" b="b" t="t" l="l"/>
            <a:pathLst>
              <a:path h="4129178" w="8753987">
                <a:moveTo>
                  <a:pt x="0" y="0"/>
                </a:moveTo>
                <a:lnTo>
                  <a:pt x="8753986" y="0"/>
                </a:lnTo>
                <a:lnTo>
                  <a:pt x="8753986" y="4129178"/>
                </a:lnTo>
                <a:lnTo>
                  <a:pt x="0" y="4129178"/>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1" id="11"/>
          <p:cNvSpPr txBox="true"/>
          <p:nvPr/>
        </p:nvSpPr>
        <p:spPr>
          <a:xfrm rot="0">
            <a:off x="4132486" y="1304925"/>
            <a:ext cx="10023028" cy="3175641"/>
          </a:xfrm>
          <a:prstGeom prst="rect">
            <a:avLst/>
          </a:prstGeom>
        </p:spPr>
        <p:txBody>
          <a:bodyPr anchor="t" rtlCol="false" tIns="0" lIns="0" bIns="0" rIns="0">
            <a:spAutoFit/>
          </a:bodyPr>
          <a:lstStyle/>
          <a:p>
            <a:pPr algn="ctr">
              <a:lnSpc>
                <a:spcPts val="12120"/>
              </a:lnSpc>
            </a:pPr>
            <a:r>
              <a:rPr lang="en-US" sz="12625" spc="-1035">
                <a:solidFill>
                  <a:srgbClr val="3A855D"/>
                </a:solidFill>
                <a:latin typeface="Public Sans"/>
                <a:ea typeface="Public Sans"/>
                <a:cs typeface="Public Sans"/>
                <a:sym typeface="Public Sans"/>
              </a:rPr>
              <a:t>Workshop Data Mining</a:t>
            </a:r>
          </a:p>
        </p:txBody>
      </p:sp>
      <p:sp>
        <p:nvSpPr>
          <p:cNvPr name="TextBox 12" id="12"/>
          <p:cNvSpPr txBox="true"/>
          <p:nvPr/>
        </p:nvSpPr>
        <p:spPr>
          <a:xfrm rot="0">
            <a:off x="2864013" y="4813363"/>
            <a:ext cx="12559973" cy="354358"/>
          </a:xfrm>
          <a:prstGeom prst="rect">
            <a:avLst/>
          </a:prstGeom>
        </p:spPr>
        <p:txBody>
          <a:bodyPr anchor="t" rtlCol="false" tIns="0" lIns="0" bIns="0" rIns="0">
            <a:spAutoFit/>
          </a:bodyPr>
          <a:lstStyle/>
          <a:p>
            <a:pPr algn="ctr" marL="0" indent="0" lvl="0">
              <a:lnSpc>
                <a:spcPts val="2444"/>
              </a:lnSpc>
              <a:spcBef>
                <a:spcPct val="0"/>
              </a:spcBef>
            </a:pPr>
            <a:r>
              <a:rPr lang="en-US" sz="3174" spc="-260">
                <a:solidFill>
                  <a:srgbClr val="3A855D"/>
                </a:solidFill>
                <a:latin typeface="Public Sans"/>
                <a:ea typeface="Public Sans"/>
                <a:cs typeface="Public Sans"/>
                <a:sym typeface="Public Sans"/>
              </a:rPr>
              <a:t>Dosen Pengampu : Entin Martiana Kusumaningtyas S.Kom, M.Kom</a:t>
            </a:r>
          </a:p>
        </p:txBody>
      </p:sp>
      <p:sp>
        <p:nvSpPr>
          <p:cNvPr name="TextBox 13" id="13"/>
          <p:cNvSpPr txBox="true"/>
          <p:nvPr/>
        </p:nvSpPr>
        <p:spPr>
          <a:xfrm rot="0">
            <a:off x="6373481" y="5339171"/>
            <a:ext cx="5541039" cy="1170365"/>
          </a:xfrm>
          <a:prstGeom prst="rect">
            <a:avLst/>
          </a:prstGeom>
        </p:spPr>
        <p:txBody>
          <a:bodyPr anchor="t" rtlCol="false" tIns="0" lIns="0" bIns="0" rIns="0">
            <a:spAutoFit/>
          </a:bodyPr>
          <a:lstStyle/>
          <a:p>
            <a:pPr algn="ctr">
              <a:lnSpc>
                <a:spcPts val="3115"/>
              </a:lnSpc>
            </a:pPr>
            <a:r>
              <a:rPr lang="en-US" sz="2360" spc="82">
                <a:solidFill>
                  <a:srgbClr val="3A855D"/>
                </a:solidFill>
                <a:latin typeface="Public Sans"/>
                <a:ea typeface="Public Sans"/>
                <a:cs typeface="Public Sans"/>
                <a:sym typeface="Public Sans"/>
              </a:rPr>
              <a:t>Nama : Agung Dwi Nugroho</a:t>
            </a:r>
          </a:p>
          <a:p>
            <a:pPr algn="ctr">
              <a:lnSpc>
                <a:spcPts val="3115"/>
              </a:lnSpc>
            </a:pPr>
            <a:r>
              <a:rPr lang="en-US" sz="2360" spc="82">
                <a:solidFill>
                  <a:srgbClr val="3A855D"/>
                </a:solidFill>
                <a:latin typeface="Public Sans"/>
                <a:ea typeface="Public Sans"/>
                <a:cs typeface="Public Sans"/>
                <a:sym typeface="Public Sans"/>
              </a:rPr>
              <a:t>NRP : 3122600006</a:t>
            </a:r>
          </a:p>
          <a:p>
            <a:pPr algn="ctr" marL="0" indent="0" lvl="0">
              <a:lnSpc>
                <a:spcPts val="3115"/>
              </a:lnSpc>
            </a:pPr>
            <a:r>
              <a:rPr lang="en-US" sz="2360" spc="82">
                <a:solidFill>
                  <a:srgbClr val="3A855D"/>
                </a:solidFill>
                <a:latin typeface="Public Sans"/>
                <a:ea typeface="Public Sans"/>
                <a:cs typeface="Public Sans"/>
                <a:sym typeface="Public Sans"/>
              </a:rPr>
              <a:t>Kelas : D4ITA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2083357"/>
            <a:ext cx="10293286" cy="4279393"/>
          </a:xfrm>
          <a:custGeom>
            <a:avLst/>
            <a:gdLst/>
            <a:ahLst/>
            <a:cxnLst/>
            <a:rect r="r" b="b" t="t" l="l"/>
            <a:pathLst>
              <a:path h="4279393" w="10293286">
                <a:moveTo>
                  <a:pt x="0" y="0"/>
                </a:moveTo>
                <a:lnTo>
                  <a:pt x="10293286" y="0"/>
                </a:lnTo>
                <a:lnTo>
                  <a:pt x="10293286" y="4279393"/>
                </a:lnTo>
                <a:lnTo>
                  <a:pt x="0" y="4279393"/>
                </a:lnTo>
                <a:lnTo>
                  <a:pt x="0" y="0"/>
                </a:lnTo>
                <a:close/>
              </a:path>
            </a:pathLst>
          </a:custGeom>
          <a:blipFill>
            <a:blip r:embed="rId3"/>
            <a:stretch>
              <a:fillRect l="0" t="0" r="0" b="-60354"/>
            </a:stretch>
          </a:blipFill>
        </p:spPr>
      </p:sp>
      <p:sp>
        <p:nvSpPr>
          <p:cNvPr name="Freeform 4" id="4"/>
          <p:cNvSpPr/>
          <p:nvPr/>
        </p:nvSpPr>
        <p:spPr>
          <a:xfrm flipH="false" flipV="false" rot="0">
            <a:off x="1028700" y="6962825"/>
            <a:ext cx="11505939" cy="2295475"/>
          </a:xfrm>
          <a:custGeom>
            <a:avLst/>
            <a:gdLst/>
            <a:ahLst/>
            <a:cxnLst/>
            <a:rect r="r" b="b" t="t" l="l"/>
            <a:pathLst>
              <a:path h="2295475" w="11505939">
                <a:moveTo>
                  <a:pt x="0" y="0"/>
                </a:moveTo>
                <a:lnTo>
                  <a:pt x="11505939" y="0"/>
                </a:lnTo>
                <a:lnTo>
                  <a:pt x="11505939" y="2295475"/>
                </a:lnTo>
                <a:lnTo>
                  <a:pt x="0" y="2295475"/>
                </a:lnTo>
                <a:lnTo>
                  <a:pt x="0" y="0"/>
                </a:lnTo>
                <a:close/>
              </a:path>
            </a:pathLst>
          </a:custGeom>
          <a:blipFill>
            <a:blip r:embed="rId3"/>
            <a:stretch>
              <a:fillRect l="0" t="-234162" r="0" b="0"/>
            </a:stretch>
          </a:blipFill>
        </p:spPr>
      </p:sp>
      <p:sp>
        <p:nvSpPr>
          <p:cNvPr name="TextBox 5" id="5"/>
          <p:cNvSpPr txBox="true"/>
          <p:nvPr/>
        </p:nvSpPr>
        <p:spPr>
          <a:xfrm rot="0">
            <a:off x="1028700" y="971550"/>
            <a:ext cx="15829326" cy="5143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6. Hitunglah berapa penumpang pada masing-masing nilai Pclass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730870"/>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2923523" y="4352219"/>
            <a:ext cx="12440955" cy="3762375"/>
          </a:xfrm>
          <a:prstGeom prst="rect">
            <a:avLst/>
          </a:prstGeom>
        </p:spPr>
        <p:txBody>
          <a:bodyPr anchor="t" rtlCol="false" tIns="0" lIns="0" bIns="0" rIns="0">
            <a:spAutoFit/>
          </a:bodyPr>
          <a:lstStyle/>
          <a:p>
            <a:pPr algn="ctr">
              <a:lnSpc>
                <a:spcPts val="3374"/>
              </a:lnSpc>
            </a:pPr>
            <a:r>
              <a:rPr lang="en-US" sz="2499" spc="149">
                <a:solidFill>
                  <a:srgbClr val="F1F0EC"/>
                </a:solidFill>
                <a:latin typeface="Open Sans Medium"/>
                <a:ea typeface="Open Sans Medium"/>
                <a:cs typeface="Open Sans Medium"/>
                <a:sym typeface="Open Sans Medium"/>
              </a:rPr>
              <a:t>Kode ini memuat dataset dari file CSV titanic.csv ke dalam DataFrame menggunakan Pandas, kemudian menghitung jumlah penumpang untuk setiap nilai pada kolom 'Pclass' yang menunjukkan kelas tiket penumpang. Fungsi value_counts() digunakan untuk menghitung frekuensi setiap nilai unik dalam kolom 'Pclass', menghasilkan jumlah penumpang untuk masing-masing kelas tiket. Terakhir, kode menampilkan hasil perhitungan, memberikan informasi tentang distribusi jumlah penumpang di setiap kelas tiket.</a:t>
            </a:r>
          </a:p>
          <a:p>
            <a:pPr algn="ctr" marL="0" indent="0" lvl="0">
              <a:lnSpc>
                <a:spcPts val="337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1957694"/>
            <a:ext cx="10945766" cy="4708662"/>
          </a:xfrm>
          <a:custGeom>
            <a:avLst/>
            <a:gdLst/>
            <a:ahLst/>
            <a:cxnLst/>
            <a:rect r="r" b="b" t="t" l="l"/>
            <a:pathLst>
              <a:path h="4708662" w="10945766">
                <a:moveTo>
                  <a:pt x="0" y="0"/>
                </a:moveTo>
                <a:lnTo>
                  <a:pt x="10945766" y="0"/>
                </a:lnTo>
                <a:lnTo>
                  <a:pt x="10945766" y="4708663"/>
                </a:lnTo>
                <a:lnTo>
                  <a:pt x="0" y="4708663"/>
                </a:lnTo>
                <a:lnTo>
                  <a:pt x="0" y="0"/>
                </a:lnTo>
                <a:close/>
              </a:path>
            </a:pathLst>
          </a:custGeom>
          <a:blipFill>
            <a:blip r:embed="rId3"/>
            <a:stretch>
              <a:fillRect l="0" t="0" r="0" b="-57119"/>
            </a:stretch>
          </a:blipFill>
        </p:spPr>
      </p:sp>
      <p:sp>
        <p:nvSpPr>
          <p:cNvPr name="Freeform 4" id="4"/>
          <p:cNvSpPr/>
          <p:nvPr/>
        </p:nvSpPr>
        <p:spPr>
          <a:xfrm flipH="false" flipV="false" rot="0">
            <a:off x="1028700" y="7002647"/>
            <a:ext cx="10945766" cy="2072267"/>
          </a:xfrm>
          <a:custGeom>
            <a:avLst/>
            <a:gdLst/>
            <a:ahLst/>
            <a:cxnLst/>
            <a:rect r="r" b="b" t="t" l="l"/>
            <a:pathLst>
              <a:path h="2072267" w="10945766">
                <a:moveTo>
                  <a:pt x="0" y="0"/>
                </a:moveTo>
                <a:lnTo>
                  <a:pt x="10945766" y="0"/>
                </a:lnTo>
                <a:lnTo>
                  <a:pt x="10945766" y="2072267"/>
                </a:lnTo>
                <a:lnTo>
                  <a:pt x="0" y="2072267"/>
                </a:lnTo>
                <a:lnTo>
                  <a:pt x="0" y="0"/>
                </a:lnTo>
                <a:close/>
              </a:path>
            </a:pathLst>
          </a:custGeom>
          <a:blipFill>
            <a:blip r:embed="rId3"/>
            <a:stretch>
              <a:fillRect l="0" t="-257010" r="0" b="0"/>
            </a:stretch>
          </a:blipFill>
        </p:spPr>
      </p:sp>
      <p:sp>
        <p:nvSpPr>
          <p:cNvPr name="TextBox 5" id="5"/>
          <p:cNvSpPr txBox="true"/>
          <p:nvPr/>
        </p:nvSpPr>
        <p:spPr>
          <a:xfrm rot="0">
            <a:off x="1028700" y="971550"/>
            <a:ext cx="15829326" cy="5143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7. Hitunglah berapa penumpang pada masing-masing nilai Sex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730870"/>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2923523" y="4352219"/>
            <a:ext cx="12440955" cy="3762375"/>
          </a:xfrm>
          <a:prstGeom prst="rect">
            <a:avLst/>
          </a:prstGeom>
        </p:spPr>
        <p:txBody>
          <a:bodyPr anchor="t" rtlCol="false" tIns="0" lIns="0" bIns="0" rIns="0">
            <a:spAutoFit/>
          </a:bodyPr>
          <a:lstStyle/>
          <a:p>
            <a:pPr algn="ctr">
              <a:lnSpc>
                <a:spcPts val="3374"/>
              </a:lnSpc>
            </a:pPr>
            <a:r>
              <a:rPr lang="en-US" sz="2499" spc="149">
                <a:solidFill>
                  <a:srgbClr val="F1F0EC"/>
                </a:solidFill>
                <a:latin typeface="Open Sans Medium"/>
                <a:ea typeface="Open Sans Medium"/>
                <a:cs typeface="Open Sans Medium"/>
                <a:sym typeface="Open Sans Medium"/>
              </a:rPr>
              <a:t>Kode ini memuat dataset dari file CSV titanic.csv ke dalam DataFrame menggunakan Pandas, kemudian menghitung jumlah penumpang untuk setiap nilai pada kolom 'Sex' yang menunjukkan jenis kelamin penumpang. Fungsi value_counts() digunakan untuk menghitung frekuensi setiap nilai unik dalam kolom 'Sex', menghasilkan jumlah penumpang untuk masing-masing jenis kelamin. Terakhir, kode menampilkan hasil perhitungan, memberikan informasi tentang distribusi jumlah penumpang berdasarkan jenis kelamin.</a:t>
            </a:r>
          </a:p>
          <a:p>
            <a:pPr algn="ctr" marL="0" indent="0" lvl="0">
              <a:lnSpc>
                <a:spcPts val="337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2275871"/>
            <a:ext cx="14895335" cy="4205653"/>
          </a:xfrm>
          <a:custGeom>
            <a:avLst/>
            <a:gdLst/>
            <a:ahLst/>
            <a:cxnLst/>
            <a:rect r="r" b="b" t="t" l="l"/>
            <a:pathLst>
              <a:path h="4205653" w="14895335">
                <a:moveTo>
                  <a:pt x="0" y="0"/>
                </a:moveTo>
                <a:lnTo>
                  <a:pt x="14895335" y="0"/>
                </a:lnTo>
                <a:lnTo>
                  <a:pt x="14895335" y="4205653"/>
                </a:lnTo>
                <a:lnTo>
                  <a:pt x="0" y="4205653"/>
                </a:lnTo>
                <a:lnTo>
                  <a:pt x="0" y="0"/>
                </a:lnTo>
                <a:close/>
              </a:path>
            </a:pathLst>
          </a:custGeom>
          <a:blipFill>
            <a:blip r:embed="rId3"/>
            <a:stretch>
              <a:fillRect l="0" t="0" r="0" b="-47118"/>
            </a:stretch>
          </a:blipFill>
        </p:spPr>
      </p:sp>
      <p:sp>
        <p:nvSpPr>
          <p:cNvPr name="Freeform 4" id="4"/>
          <p:cNvSpPr/>
          <p:nvPr/>
        </p:nvSpPr>
        <p:spPr>
          <a:xfrm flipH="false" flipV="false" rot="0">
            <a:off x="1028700" y="6738699"/>
            <a:ext cx="13820179" cy="2369603"/>
          </a:xfrm>
          <a:custGeom>
            <a:avLst/>
            <a:gdLst/>
            <a:ahLst/>
            <a:cxnLst/>
            <a:rect r="r" b="b" t="t" l="l"/>
            <a:pathLst>
              <a:path h="2369603" w="13820179">
                <a:moveTo>
                  <a:pt x="0" y="0"/>
                </a:moveTo>
                <a:lnTo>
                  <a:pt x="13820179" y="0"/>
                </a:lnTo>
                <a:lnTo>
                  <a:pt x="13820179" y="2369603"/>
                </a:lnTo>
                <a:lnTo>
                  <a:pt x="0" y="2369603"/>
                </a:lnTo>
                <a:lnTo>
                  <a:pt x="0" y="0"/>
                </a:lnTo>
                <a:close/>
              </a:path>
            </a:pathLst>
          </a:custGeom>
          <a:blipFill>
            <a:blip r:embed="rId3"/>
            <a:stretch>
              <a:fillRect l="0" t="-250215" r="-44559" b="0"/>
            </a:stretch>
          </a:blipFill>
        </p:spPr>
      </p:sp>
      <p:sp>
        <p:nvSpPr>
          <p:cNvPr name="TextBox 5" id="5"/>
          <p:cNvSpPr txBox="true"/>
          <p:nvPr/>
        </p:nvSpPr>
        <p:spPr>
          <a:xfrm rot="0">
            <a:off x="1139716" y="971550"/>
            <a:ext cx="16119584" cy="10477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8. Hitunglah berapa penumpang yang tidak selamat (Survived=0) dan selamat </a:t>
            </a:r>
            <a:r>
              <a:rPr lang="en-US" sz="3000">
                <a:solidFill>
                  <a:srgbClr val="3A855D"/>
                </a:solidFill>
                <a:latin typeface="Open Sans"/>
                <a:ea typeface="Open Sans"/>
                <a:cs typeface="Open Sans"/>
                <a:sym typeface="Open Sans"/>
              </a:rPr>
              <a:t>(Survived=1) untuk masing-masing Pclass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153059"/>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3404962" y="3624961"/>
            <a:ext cx="11478076" cy="4680585"/>
          </a:xfrm>
          <a:prstGeom prst="rect">
            <a:avLst/>
          </a:prstGeom>
        </p:spPr>
        <p:txBody>
          <a:bodyPr anchor="t" rtlCol="false" tIns="0" lIns="0" bIns="0" rIns="0">
            <a:spAutoFit/>
          </a:bodyPr>
          <a:lstStyle/>
          <a:p>
            <a:pPr algn="ctr" marL="0" indent="0" lvl="0">
              <a:lnSpc>
                <a:spcPts val="3105"/>
              </a:lnSpc>
              <a:spcBef>
                <a:spcPct val="0"/>
              </a:spcBef>
            </a:pPr>
            <a:r>
              <a:rPr lang="en-US" sz="2300" spc="138">
                <a:solidFill>
                  <a:srgbClr val="F1F0EC"/>
                </a:solidFill>
                <a:latin typeface="Open Sans Medium"/>
                <a:ea typeface="Open Sans Medium"/>
                <a:cs typeface="Open Sans Medium"/>
                <a:sym typeface="Open Sans Medium"/>
              </a:rPr>
              <a:t>Kode ini memuat dataset dari file CSV `titanic.csv` menggunakan jalur file yang ditentukan (`/mnt/data/titanic.csv`) ke dalam DataFrame dengan Pandas. Kemudian, kode menghitung jumlah penumpang yang selamat (`Survived=1`) dan tidak selamat (`Survived=0`) untuk setiap kelas tiket (`Pclass`). Ini dilakukan dengan menggunakan `groupby()` untuk mengelompokkan data berdasarkan kolom 'Pclass' dan 'Survived', kemudian `size()` untuk menghitung jumlah entri di setiap kelompok. `unstack(fill_value=0)` mengubah hasil tersebut dari format long ke format tabel dengan kolom-kolom yang menunjukkan jumlah penumpang yang selamat dan tidak selamat, menggantikan nilai yang hilang dengan 0. Terakhir, kode menampilkan tabel hasil yang menunjukkan distribusi penumpang berdasarkan kelas tiket dan status keselamatan mereka.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2258312"/>
            <a:ext cx="10710903" cy="7321625"/>
          </a:xfrm>
          <a:custGeom>
            <a:avLst/>
            <a:gdLst/>
            <a:ahLst/>
            <a:cxnLst/>
            <a:rect r="r" b="b" t="t" l="l"/>
            <a:pathLst>
              <a:path h="7321625" w="10710903">
                <a:moveTo>
                  <a:pt x="0" y="0"/>
                </a:moveTo>
                <a:lnTo>
                  <a:pt x="10710903" y="0"/>
                </a:lnTo>
                <a:lnTo>
                  <a:pt x="10710903" y="7321625"/>
                </a:lnTo>
                <a:lnTo>
                  <a:pt x="0" y="7321625"/>
                </a:lnTo>
                <a:lnTo>
                  <a:pt x="0" y="0"/>
                </a:lnTo>
                <a:close/>
              </a:path>
            </a:pathLst>
          </a:custGeom>
          <a:blipFill>
            <a:blip r:embed="rId3"/>
            <a:stretch>
              <a:fillRect l="0" t="0" r="-26247" b="-8161"/>
            </a:stretch>
          </a:blipFill>
        </p:spPr>
      </p:sp>
      <p:sp>
        <p:nvSpPr>
          <p:cNvPr name="TextBox 4" id="4"/>
          <p:cNvSpPr txBox="true"/>
          <p:nvPr/>
        </p:nvSpPr>
        <p:spPr>
          <a:xfrm rot="0">
            <a:off x="1139716" y="971550"/>
            <a:ext cx="16119584" cy="1047750"/>
          </a:xfrm>
          <a:prstGeom prst="rect">
            <a:avLst/>
          </a:prstGeom>
        </p:spPr>
        <p:txBody>
          <a:bodyPr anchor="t" rtlCol="false" tIns="0" lIns="0" bIns="0" rIns="0">
            <a:spAutoFit/>
          </a:bodyPr>
          <a:lstStyle/>
          <a:p>
            <a:pPr algn="l">
              <a:lnSpc>
                <a:spcPts val="4200"/>
              </a:lnSpc>
              <a:spcBef>
                <a:spcPct val="0"/>
              </a:spcBef>
            </a:pPr>
            <a:r>
              <a:rPr lang="en-US" sz="3000" spc="179">
                <a:solidFill>
                  <a:srgbClr val="3A855D"/>
                </a:solidFill>
                <a:latin typeface="Open Sans"/>
                <a:ea typeface="Open Sans"/>
                <a:cs typeface="Open Sans"/>
                <a:sym typeface="Open Sans"/>
              </a:rPr>
              <a:t>9. Visualisasi dengan warna yang berbeda untuk class dimana sumbu x=urutan data </a:t>
            </a:r>
            <a:r>
              <a:rPr lang="en-US" sz="3000" spc="179">
                <a:solidFill>
                  <a:srgbClr val="3A855D"/>
                </a:solidFill>
                <a:latin typeface="Open Sans"/>
                <a:ea typeface="Open Sans"/>
                <a:cs typeface="Open Sans"/>
                <a:sym typeface="Open Sans"/>
              </a:rPr>
              <a:t>dan sumbu y=Sex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2390120" y="1411119"/>
            <a:ext cx="13845035" cy="8681959"/>
          </a:xfrm>
          <a:custGeom>
            <a:avLst/>
            <a:gdLst/>
            <a:ahLst/>
            <a:cxnLst/>
            <a:rect r="r" b="b" t="t" l="l"/>
            <a:pathLst>
              <a:path h="8681959" w="13845035">
                <a:moveTo>
                  <a:pt x="0" y="0"/>
                </a:moveTo>
                <a:lnTo>
                  <a:pt x="13845034" y="0"/>
                </a:lnTo>
                <a:lnTo>
                  <a:pt x="13845034" y="8681959"/>
                </a:lnTo>
                <a:lnTo>
                  <a:pt x="0" y="8681959"/>
                </a:lnTo>
                <a:lnTo>
                  <a:pt x="0" y="0"/>
                </a:lnTo>
                <a:close/>
              </a:path>
            </a:pathLst>
          </a:custGeom>
          <a:blipFill>
            <a:blip r:embed="rId3"/>
            <a:stretch>
              <a:fillRect l="0" t="0" r="0" b="0"/>
            </a:stretch>
          </a:blipFill>
        </p:spPr>
      </p:sp>
      <p:sp>
        <p:nvSpPr>
          <p:cNvPr name="TextBox 4" id="4"/>
          <p:cNvSpPr txBox="true"/>
          <p:nvPr/>
        </p:nvSpPr>
        <p:spPr>
          <a:xfrm rot="0">
            <a:off x="7394124" y="514350"/>
            <a:ext cx="3499753" cy="5143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HASIL VISUALISASI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7612" y="1069269"/>
            <a:ext cx="16132777" cy="8798377"/>
            <a:chOff x="0" y="0"/>
            <a:chExt cx="4248962" cy="2317268"/>
          </a:xfrm>
        </p:grpSpPr>
        <p:sp>
          <p:nvSpPr>
            <p:cNvPr name="Freeform 4" id="4"/>
            <p:cNvSpPr/>
            <p:nvPr/>
          </p:nvSpPr>
          <p:spPr>
            <a:xfrm flipH="false" flipV="false" rot="0">
              <a:off x="0" y="0"/>
              <a:ext cx="4248962" cy="2317268"/>
            </a:xfrm>
            <a:custGeom>
              <a:avLst/>
              <a:gdLst/>
              <a:ahLst/>
              <a:cxnLst/>
              <a:rect r="r" b="b" t="t" l="l"/>
              <a:pathLst>
                <a:path h="2317268" w="4248962">
                  <a:moveTo>
                    <a:pt x="7198" y="0"/>
                  </a:moveTo>
                  <a:lnTo>
                    <a:pt x="4241764" y="0"/>
                  </a:lnTo>
                  <a:cubicBezTo>
                    <a:pt x="4245739" y="0"/>
                    <a:pt x="4248962" y="3223"/>
                    <a:pt x="4248962" y="7198"/>
                  </a:cubicBezTo>
                  <a:lnTo>
                    <a:pt x="4248962" y="2310070"/>
                  </a:lnTo>
                  <a:cubicBezTo>
                    <a:pt x="4248962" y="2314045"/>
                    <a:pt x="4245739" y="2317268"/>
                    <a:pt x="4241764" y="2317268"/>
                  </a:cubicBezTo>
                  <a:lnTo>
                    <a:pt x="7198" y="2317268"/>
                  </a:lnTo>
                  <a:cubicBezTo>
                    <a:pt x="3223" y="2317268"/>
                    <a:pt x="0" y="2314045"/>
                    <a:pt x="0" y="2310070"/>
                  </a:cubicBezTo>
                  <a:lnTo>
                    <a:pt x="0" y="7198"/>
                  </a:lnTo>
                  <a:cubicBezTo>
                    <a:pt x="0" y="3223"/>
                    <a:pt x="3223" y="0"/>
                    <a:pt x="7198" y="0"/>
                  </a:cubicBezTo>
                  <a:close/>
                </a:path>
              </a:pathLst>
            </a:custGeom>
            <a:solidFill>
              <a:srgbClr val="3A855D"/>
            </a:solidFill>
          </p:spPr>
        </p:sp>
        <p:sp>
          <p:nvSpPr>
            <p:cNvPr name="TextBox 5" id="5"/>
            <p:cNvSpPr txBox="true"/>
            <p:nvPr/>
          </p:nvSpPr>
          <p:spPr>
            <a:xfrm>
              <a:off x="0" y="85725"/>
              <a:ext cx="4248962" cy="2231543"/>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153059"/>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3404962" y="3624961"/>
            <a:ext cx="11478076" cy="5852160"/>
          </a:xfrm>
          <a:prstGeom prst="rect">
            <a:avLst/>
          </a:prstGeom>
        </p:spPr>
        <p:txBody>
          <a:bodyPr anchor="t" rtlCol="false" tIns="0" lIns="0" bIns="0" rIns="0">
            <a:spAutoFit/>
          </a:bodyPr>
          <a:lstStyle/>
          <a:p>
            <a:pPr algn="just">
              <a:lnSpc>
                <a:spcPts val="3105"/>
              </a:lnSpc>
            </a:pPr>
            <a:r>
              <a:rPr lang="en-US" sz="2300" spc="138">
                <a:solidFill>
                  <a:srgbClr val="F1F0EC"/>
                </a:solidFill>
                <a:latin typeface="Open Sans Medium"/>
                <a:ea typeface="Open Sans Medium"/>
                <a:cs typeface="Open Sans Medium"/>
                <a:sym typeface="Open Sans Medium"/>
              </a:rPr>
              <a:t>Kode ini menggunakan Matplotlib untuk membuat visualisasi scatter plot dari DataFrame `df`, yang berisi data contoh dengan kolom 'Urutan', 'Sex', dan 'Kelas'. Berikut adalah penjelasan dari setiap bagian kode:</a:t>
            </a:r>
          </a:p>
          <a:p>
            <a:pPr algn="just">
              <a:lnSpc>
                <a:spcPts val="3105"/>
              </a:lnSpc>
            </a:pPr>
          </a:p>
          <a:p>
            <a:pPr algn="just">
              <a:lnSpc>
                <a:spcPts val="3105"/>
              </a:lnSpc>
            </a:pPr>
            <a:r>
              <a:rPr lang="en-US" sz="2300" spc="138">
                <a:solidFill>
                  <a:srgbClr val="F1F0EC"/>
                </a:solidFill>
                <a:latin typeface="Open Sans Medium"/>
                <a:ea typeface="Open Sans Medium"/>
                <a:cs typeface="Open Sans Medium"/>
                <a:sym typeface="Open Sans Medium"/>
              </a:rPr>
              <a:t>· Mengimpor pustaka: `import matplotlib.pyplot as plt` dan `import pandas as pd` mengimpor pustaka Matplotlib dan Pandas, yang diperlukan untuk visualisasi dan manipulasi data.</a:t>
            </a:r>
          </a:p>
          <a:p>
            <a:pPr algn="just">
              <a:lnSpc>
                <a:spcPts val="3105"/>
              </a:lnSpc>
            </a:pPr>
            <a:r>
              <a:rPr lang="en-US" sz="2300" spc="138">
                <a:solidFill>
                  <a:srgbClr val="F1F0EC"/>
                </a:solidFill>
                <a:latin typeface="Open Sans Medium"/>
                <a:ea typeface="Open Sans Medium"/>
                <a:cs typeface="Open Sans Medium"/>
                <a:sym typeface="Open Sans Medium"/>
              </a:rPr>
              <a:t>· Membuat DataFrame: `data` adalah dictionary yang berisi data contoh, dan `pd.DataFrame(data)` mengubahnya menjadi DataFrame `df`.</a:t>
            </a:r>
          </a:p>
          <a:p>
            <a:pPr algn="just">
              <a:lnSpc>
                <a:spcPts val="3105"/>
              </a:lnSpc>
            </a:pPr>
            <a:r>
              <a:rPr lang="en-US" sz="2300" spc="138">
                <a:solidFill>
                  <a:srgbClr val="F1F0EC"/>
                </a:solidFill>
                <a:latin typeface="Open Sans Medium"/>
                <a:ea typeface="Open Sans Medium"/>
                <a:cs typeface="Open Sans Medium"/>
                <a:sym typeface="Open Sans Medium"/>
              </a:rPr>
              <a:t>· Membuat plot: `plt.figure(figsize=(10, 6))` mengatur ukuran plot.</a:t>
            </a:r>
          </a:p>
          <a:p>
            <a:pPr algn="just" marL="0" indent="0" lvl="0">
              <a:lnSpc>
                <a:spcPts val="3105"/>
              </a:lnSpc>
              <a:spcBef>
                <a:spcPct val="0"/>
              </a:spcBef>
            </a:pPr>
            <a:r>
              <a:rPr lang="en-US" sz="2300" spc="138">
                <a:solidFill>
                  <a:srgbClr val="F1F0EC"/>
                </a:solidFill>
                <a:latin typeface="Open Sans Medium"/>
                <a:ea typeface="Open Sans Medium"/>
                <a:cs typeface="Open Sans Medium"/>
                <a:sym typeface="Open Sans Medium"/>
              </a:rPr>
              <a:t>· Plotting data: `for kelas in df['Kelas'].unique():` loop melalui setiap nilai unik di kolom 'Kelas'. Untuk setiap nilai, subset data yang sesuai diambil (`subset = df[df['Kelas'] == kelas]`) dan `plt.scatter()` digunakan untuk membuat scatter plot dengan sumbu x adalah 'Urutan' dan sumbu y adalah 'Sex'. `label=kelas` memberikan label untuk legenda.</a:t>
            </a:r>
          </a:p>
        </p:txBody>
      </p:sp>
      <p:sp>
        <p:nvSpPr>
          <p:cNvPr name="TextBox 8" id="8"/>
          <p:cNvSpPr txBox="true"/>
          <p:nvPr/>
        </p:nvSpPr>
        <p:spPr>
          <a:xfrm rot="0">
            <a:off x="15610855" y="9902190"/>
            <a:ext cx="4289221" cy="384810"/>
          </a:xfrm>
          <a:prstGeom prst="rect">
            <a:avLst/>
          </a:prstGeom>
        </p:spPr>
        <p:txBody>
          <a:bodyPr anchor="t" rtlCol="false" tIns="0" lIns="0" bIns="0" rIns="0">
            <a:spAutoFit/>
          </a:bodyPr>
          <a:lstStyle/>
          <a:p>
            <a:pPr algn="just" marL="0" indent="0" lvl="0">
              <a:lnSpc>
                <a:spcPts val="3105"/>
              </a:lnSpc>
              <a:spcBef>
                <a:spcPct val="0"/>
              </a:spcBef>
            </a:pPr>
            <a:r>
              <a:rPr lang="en-US" sz="2300" spc="138">
                <a:solidFill>
                  <a:srgbClr val="3A855D"/>
                </a:solidFill>
                <a:latin typeface="Open Sans"/>
                <a:ea typeface="Open Sans"/>
                <a:cs typeface="Open Sans"/>
                <a:sym typeface="Open Sans"/>
              </a:rPr>
              <a:t>lanjutan &gt;&gt;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7612" y="1069269"/>
            <a:ext cx="16132777" cy="8798377"/>
            <a:chOff x="0" y="0"/>
            <a:chExt cx="4248962" cy="2317268"/>
          </a:xfrm>
        </p:grpSpPr>
        <p:sp>
          <p:nvSpPr>
            <p:cNvPr name="Freeform 4" id="4"/>
            <p:cNvSpPr/>
            <p:nvPr/>
          </p:nvSpPr>
          <p:spPr>
            <a:xfrm flipH="false" flipV="false" rot="0">
              <a:off x="0" y="0"/>
              <a:ext cx="4248962" cy="2317268"/>
            </a:xfrm>
            <a:custGeom>
              <a:avLst/>
              <a:gdLst/>
              <a:ahLst/>
              <a:cxnLst/>
              <a:rect r="r" b="b" t="t" l="l"/>
              <a:pathLst>
                <a:path h="2317268" w="4248962">
                  <a:moveTo>
                    <a:pt x="7198" y="0"/>
                  </a:moveTo>
                  <a:lnTo>
                    <a:pt x="4241764" y="0"/>
                  </a:lnTo>
                  <a:cubicBezTo>
                    <a:pt x="4245739" y="0"/>
                    <a:pt x="4248962" y="3223"/>
                    <a:pt x="4248962" y="7198"/>
                  </a:cubicBezTo>
                  <a:lnTo>
                    <a:pt x="4248962" y="2310070"/>
                  </a:lnTo>
                  <a:cubicBezTo>
                    <a:pt x="4248962" y="2314045"/>
                    <a:pt x="4245739" y="2317268"/>
                    <a:pt x="4241764" y="2317268"/>
                  </a:cubicBezTo>
                  <a:lnTo>
                    <a:pt x="7198" y="2317268"/>
                  </a:lnTo>
                  <a:cubicBezTo>
                    <a:pt x="3223" y="2317268"/>
                    <a:pt x="0" y="2314045"/>
                    <a:pt x="0" y="2310070"/>
                  </a:cubicBezTo>
                  <a:lnTo>
                    <a:pt x="0" y="7198"/>
                  </a:lnTo>
                  <a:cubicBezTo>
                    <a:pt x="0" y="3223"/>
                    <a:pt x="3223" y="0"/>
                    <a:pt x="7198" y="0"/>
                  </a:cubicBezTo>
                  <a:close/>
                </a:path>
              </a:pathLst>
            </a:custGeom>
            <a:solidFill>
              <a:srgbClr val="3A855D"/>
            </a:solidFill>
          </p:spPr>
        </p:sp>
        <p:sp>
          <p:nvSpPr>
            <p:cNvPr name="TextBox 5" id="5"/>
            <p:cNvSpPr txBox="true"/>
            <p:nvPr/>
          </p:nvSpPr>
          <p:spPr>
            <a:xfrm>
              <a:off x="0" y="85725"/>
              <a:ext cx="4248962" cy="2231543"/>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153059"/>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3404962" y="3624961"/>
            <a:ext cx="11478076" cy="4290060"/>
          </a:xfrm>
          <a:prstGeom prst="rect">
            <a:avLst/>
          </a:prstGeom>
        </p:spPr>
        <p:txBody>
          <a:bodyPr anchor="t" rtlCol="false" tIns="0" lIns="0" bIns="0" rIns="0">
            <a:spAutoFit/>
          </a:bodyPr>
          <a:lstStyle/>
          <a:p>
            <a:pPr algn="just">
              <a:lnSpc>
                <a:spcPts val="3105"/>
              </a:lnSpc>
            </a:pPr>
            <a:r>
              <a:rPr lang="en-US" sz="2300" spc="138">
                <a:solidFill>
                  <a:srgbClr val="F1F0EC"/>
                </a:solidFill>
                <a:latin typeface="Open Sans Medium"/>
                <a:ea typeface="Open Sans Medium"/>
                <a:cs typeface="Open Sans Medium"/>
                <a:sym typeface="Open Sans Medium"/>
              </a:rPr>
              <a:t>Menambahkan label dan judul: `plt.xlabel('Urutan Data')`, `plt.ylabel('Sex')`, dan `plt.title('Visualisasi Data Berdasarkan Kelas')` menambahkan label pada sumbu x, sumbu y, dan judul plot.</a:t>
            </a:r>
          </a:p>
          <a:p>
            <a:pPr algn="just">
              <a:lnSpc>
                <a:spcPts val="3105"/>
              </a:lnSpc>
            </a:pPr>
            <a:r>
              <a:rPr lang="en-US" sz="2300" spc="138">
                <a:solidFill>
                  <a:srgbClr val="F1F0EC"/>
                </a:solidFill>
                <a:latin typeface="Open Sans Medium"/>
                <a:ea typeface="Open Sans Medium"/>
                <a:cs typeface="Open Sans Medium"/>
                <a:sym typeface="Open Sans Medium"/>
              </a:rPr>
              <a:t>· Menampilkan legenda: `plt.legend(title='Kelas')` menampilkan legenda dengan judul 'Kelas'.</a:t>
            </a:r>
          </a:p>
          <a:p>
            <a:pPr algn="just">
              <a:lnSpc>
                <a:spcPts val="3105"/>
              </a:lnSpc>
            </a:pPr>
            <a:r>
              <a:rPr lang="en-US" sz="2300" spc="138">
                <a:solidFill>
                  <a:srgbClr val="F1F0EC"/>
                </a:solidFill>
                <a:latin typeface="Open Sans Medium"/>
                <a:ea typeface="Open Sans Medium"/>
                <a:cs typeface="Open Sans Medium"/>
                <a:sym typeface="Open Sans Medium"/>
              </a:rPr>
              <a:t>· Menampilkan plot: `plt.show()` menampilkan plot yang telah dibuat.</a:t>
            </a:r>
          </a:p>
          <a:p>
            <a:pPr algn="just">
              <a:lnSpc>
                <a:spcPts val="3105"/>
              </a:lnSpc>
            </a:pPr>
            <a:r>
              <a:rPr lang="en-US" sz="2300" spc="138">
                <a:solidFill>
                  <a:srgbClr val="F1F0EC"/>
                </a:solidFill>
                <a:latin typeface="Open Sans Medium"/>
                <a:ea typeface="Open Sans Medium"/>
                <a:cs typeface="Open Sans Medium"/>
                <a:sym typeface="Open Sans Medium"/>
              </a:rPr>
              <a:t>· Namun, perhatikan bahwa sumbu y di plot ini hanya berisi string ('Pria', 'Wanita'), yang mungkin tidak memberikan visualisasi yang informatif. Biasanya, scatter plot lebih efektif dengan data numerik pada kedua sumbu.</a:t>
            </a:r>
          </a:p>
          <a:p>
            <a:pPr algn="just" marL="0" indent="0" lvl="0">
              <a:lnSpc>
                <a:spcPts val="310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1786626"/>
            <a:ext cx="7326836" cy="5512310"/>
          </a:xfrm>
          <a:custGeom>
            <a:avLst/>
            <a:gdLst/>
            <a:ahLst/>
            <a:cxnLst/>
            <a:rect r="r" b="b" t="t" l="l"/>
            <a:pathLst>
              <a:path h="5512310" w="7326836">
                <a:moveTo>
                  <a:pt x="0" y="0"/>
                </a:moveTo>
                <a:lnTo>
                  <a:pt x="7326836" y="0"/>
                </a:lnTo>
                <a:lnTo>
                  <a:pt x="7326836" y="5512310"/>
                </a:lnTo>
                <a:lnTo>
                  <a:pt x="0" y="5512310"/>
                </a:lnTo>
                <a:lnTo>
                  <a:pt x="0" y="0"/>
                </a:lnTo>
                <a:close/>
              </a:path>
            </a:pathLst>
          </a:custGeom>
          <a:blipFill>
            <a:blip r:embed="rId3"/>
            <a:stretch>
              <a:fillRect l="0" t="0" r="0" b="0"/>
            </a:stretch>
          </a:blipFill>
        </p:spPr>
      </p:sp>
      <p:sp>
        <p:nvSpPr>
          <p:cNvPr name="Freeform 4" id="4"/>
          <p:cNvSpPr/>
          <p:nvPr/>
        </p:nvSpPr>
        <p:spPr>
          <a:xfrm flipH="false" flipV="false" rot="0">
            <a:off x="8528385" y="1786626"/>
            <a:ext cx="9391992" cy="8101208"/>
          </a:xfrm>
          <a:custGeom>
            <a:avLst/>
            <a:gdLst/>
            <a:ahLst/>
            <a:cxnLst/>
            <a:rect r="r" b="b" t="t" l="l"/>
            <a:pathLst>
              <a:path h="8101208" w="9391992">
                <a:moveTo>
                  <a:pt x="0" y="0"/>
                </a:moveTo>
                <a:lnTo>
                  <a:pt x="9391992" y="0"/>
                </a:lnTo>
                <a:lnTo>
                  <a:pt x="9391992" y="8101207"/>
                </a:lnTo>
                <a:lnTo>
                  <a:pt x="0" y="8101207"/>
                </a:lnTo>
                <a:lnTo>
                  <a:pt x="0" y="0"/>
                </a:lnTo>
                <a:close/>
              </a:path>
            </a:pathLst>
          </a:custGeom>
          <a:blipFill>
            <a:blip r:embed="rId4"/>
            <a:stretch>
              <a:fillRect l="0" t="0" r="0" b="0"/>
            </a:stretch>
          </a:blipFill>
        </p:spPr>
      </p:sp>
      <p:sp>
        <p:nvSpPr>
          <p:cNvPr name="Freeform 5" id="5"/>
          <p:cNvSpPr/>
          <p:nvPr/>
        </p:nvSpPr>
        <p:spPr>
          <a:xfrm flipH="false" flipV="false" rot="0">
            <a:off x="1028700" y="7670411"/>
            <a:ext cx="7326836" cy="1547778"/>
          </a:xfrm>
          <a:custGeom>
            <a:avLst/>
            <a:gdLst/>
            <a:ahLst/>
            <a:cxnLst/>
            <a:rect r="r" b="b" t="t" l="l"/>
            <a:pathLst>
              <a:path h="1547778" w="7326836">
                <a:moveTo>
                  <a:pt x="0" y="0"/>
                </a:moveTo>
                <a:lnTo>
                  <a:pt x="7326836" y="0"/>
                </a:lnTo>
                <a:lnTo>
                  <a:pt x="7326836" y="1547777"/>
                </a:lnTo>
                <a:lnTo>
                  <a:pt x="0" y="1547777"/>
                </a:lnTo>
                <a:lnTo>
                  <a:pt x="0" y="0"/>
                </a:lnTo>
                <a:close/>
              </a:path>
            </a:pathLst>
          </a:custGeom>
          <a:blipFill>
            <a:blip r:embed="rId5"/>
            <a:stretch>
              <a:fillRect l="0" t="0" r="-53203" b="0"/>
            </a:stretch>
          </a:blipFill>
        </p:spPr>
      </p:sp>
      <p:sp>
        <p:nvSpPr>
          <p:cNvPr name="TextBox 6" id="6"/>
          <p:cNvSpPr txBox="true"/>
          <p:nvPr/>
        </p:nvSpPr>
        <p:spPr>
          <a:xfrm rot="0">
            <a:off x="1028700" y="578739"/>
            <a:ext cx="12908673" cy="835533"/>
          </a:xfrm>
          <a:prstGeom prst="rect">
            <a:avLst/>
          </a:prstGeom>
        </p:spPr>
        <p:txBody>
          <a:bodyPr anchor="t" rtlCol="false" tIns="0" lIns="0" bIns="0" rIns="0">
            <a:spAutoFit/>
          </a:bodyPr>
          <a:lstStyle/>
          <a:p>
            <a:pPr algn="l" marL="734058" indent="-367029" lvl="1">
              <a:lnSpc>
                <a:spcPts val="3263"/>
              </a:lnSpc>
              <a:buAutoNum type="arabicPeriod" startAt="1"/>
            </a:pPr>
            <a:r>
              <a:rPr lang="en-US" sz="3399" spc="-278">
                <a:solidFill>
                  <a:srgbClr val="3A855D"/>
                </a:solidFill>
                <a:latin typeface="Open Sans"/>
                <a:ea typeface="Open Sans"/>
                <a:cs typeface="Open Sans"/>
                <a:sym typeface="Open Sans"/>
              </a:rPr>
              <a:t>dataset  &gt; titanic.csv, dan tampilkan</a:t>
            </a:r>
          </a:p>
          <a:p>
            <a:pPr algn="l" marL="712468" indent="-356234" lvl="1">
              <a:lnSpc>
                <a:spcPts val="3167"/>
              </a:lnSpc>
              <a:buAutoNum type="arabicPeriod" startAt="1"/>
            </a:pPr>
            <a:r>
              <a:rPr lang="en-US" sz="3299" spc="-270">
                <a:solidFill>
                  <a:srgbClr val="3A855D"/>
                </a:solidFill>
                <a:latin typeface="Open Sans"/>
                <a:ea typeface="Open Sans"/>
                <a:cs typeface="Open Sans"/>
                <a:sym typeface="Open Sans"/>
              </a:rPr>
              <a:t>rows, cols  &gt; jumlah baris dan kolom pada dataset, dan tampilkan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2863323"/>
            <a:ext cx="8768221" cy="5349298"/>
          </a:xfrm>
          <a:custGeom>
            <a:avLst/>
            <a:gdLst/>
            <a:ahLst/>
            <a:cxnLst/>
            <a:rect r="r" b="b" t="t" l="l"/>
            <a:pathLst>
              <a:path h="5349298" w="8768221">
                <a:moveTo>
                  <a:pt x="0" y="0"/>
                </a:moveTo>
                <a:lnTo>
                  <a:pt x="8768221" y="0"/>
                </a:lnTo>
                <a:lnTo>
                  <a:pt x="8768221" y="5349298"/>
                </a:lnTo>
                <a:lnTo>
                  <a:pt x="0" y="5349298"/>
                </a:lnTo>
                <a:lnTo>
                  <a:pt x="0" y="0"/>
                </a:lnTo>
                <a:close/>
              </a:path>
            </a:pathLst>
          </a:custGeom>
          <a:blipFill>
            <a:blip r:embed="rId3"/>
            <a:stretch>
              <a:fillRect l="0" t="0" r="-58825" b="-63944"/>
            </a:stretch>
          </a:blipFill>
        </p:spPr>
      </p:sp>
      <p:sp>
        <p:nvSpPr>
          <p:cNvPr name="TextBox 4" id="4"/>
          <p:cNvSpPr txBox="true"/>
          <p:nvPr/>
        </p:nvSpPr>
        <p:spPr>
          <a:xfrm rot="0">
            <a:off x="1084208" y="209550"/>
            <a:ext cx="16119584" cy="1581150"/>
          </a:xfrm>
          <a:prstGeom prst="rect">
            <a:avLst/>
          </a:prstGeom>
        </p:spPr>
        <p:txBody>
          <a:bodyPr anchor="t" rtlCol="false" tIns="0" lIns="0" bIns="0" rIns="0">
            <a:spAutoFit/>
          </a:bodyPr>
          <a:lstStyle/>
          <a:p>
            <a:pPr algn="l">
              <a:lnSpc>
                <a:spcPts val="4200"/>
              </a:lnSpc>
            </a:pPr>
            <a:r>
              <a:rPr lang="en-US" sz="3000" spc="179">
                <a:solidFill>
                  <a:srgbClr val="3A855D"/>
                </a:solidFill>
                <a:latin typeface="Open Sans"/>
                <a:ea typeface="Open Sans"/>
                <a:cs typeface="Open Sans"/>
                <a:sym typeface="Open Sans"/>
              </a:rPr>
              <a:t>10. Visualisasi dengan warna yang berbeda untuk class dimana sumbu x=urutan data </a:t>
            </a:r>
            <a:r>
              <a:rPr lang="en-US" sz="3000" spc="179">
                <a:solidFill>
                  <a:srgbClr val="3A855D"/>
                </a:solidFill>
                <a:latin typeface="Open Sans"/>
                <a:ea typeface="Open Sans"/>
                <a:cs typeface="Open Sans"/>
                <a:sym typeface="Open Sans"/>
              </a:rPr>
              <a:t>dan sumbu y=Age (abaikan data yang terdapat missing value)</a:t>
            </a:r>
          </a:p>
          <a:p>
            <a:pPr algn="l">
              <a:lnSpc>
                <a:spcPts val="4200"/>
              </a:lnSpc>
              <a:spcBef>
                <a:spcPct val="0"/>
              </a:spcBef>
            </a:pPr>
          </a:p>
        </p:txBody>
      </p:sp>
      <p:sp>
        <p:nvSpPr>
          <p:cNvPr name="Freeform 5" id="5"/>
          <p:cNvSpPr/>
          <p:nvPr/>
        </p:nvSpPr>
        <p:spPr>
          <a:xfrm flipH="false" flipV="false" rot="0">
            <a:off x="9964120" y="4061428"/>
            <a:ext cx="8601584" cy="3054750"/>
          </a:xfrm>
          <a:custGeom>
            <a:avLst/>
            <a:gdLst/>
            <a:ahLst/>
            <a:cxnLst/>
            <a:rect r="r" b="b" t="t" l="l"/>
            <a:pathLst>
              <a:path h="3054750" w="8601584">
                <a:moveTo>
                  <a:pt x="0" y="0"/>
                </a:moveTo>
                <a:lnTo>
                  <a:pt x="8601585" y="0"/>
                </a:lnTo>
                <a:lnTo>
                  <a:pt x="8601585" y="3054750"/>
                </a:lnTo>
                <a:lnTo>
                  <a:pt x="0" y="3054750"/>
                </a:lnTo>
                <a:lnTo>
                  <a:pt x="0" y="0"/>
                </a:lnTo>
                <a:close/>
              </a:path>
            </a:pathLst>
          </a:custGeom>
          <a:blipFill>
            <a:blip r:embed="rId3"/>
            <a:stretch>
              <a:fillRect l="0" t="-171786" r="-58825" b="-9848"/>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2634367" y="1800975"/>
            <a:ext cx="13019267" cy="8025210"/>
          </a:xfrm>
          <a:custGeom>
            <a:avLst/>
            <a:gdLst/>
            <a:ahLst/>
            <a:cxnLst/>
            <a:rect r="r" b="b" t="t" l="l"/>
            <a:pathLst>
              <a:path h="8025210" w="13019267">
                <a:moveTo>
                  <a:pt x="0" y="0"/>
                </a:moveTo>
                <a:lnTo>
                  <a:pt x="13019266" y="0"/>
                </a:lnTo>
                <a:lnTo>
                  <a:pt x="13019266" y="8025209"/>
                </a:lnTo>
                <a:lnTo>
                  <a:pt x="0" y="8025209"/>
                </a:lnTo>
                <a:lnTo>
                  <a:pt x="0" y="0"/>
                </a:lnTo>
                <a:close/>
              </a:path>
            </a:pathLst>
          </a:custGeom>
          <a:blipFill>
            <a:blip r:embed="rId3"/>
            <a:stretch>
              <a:fillRect l="0" t="0" r="0" b="0"/>
            </a:stretch>
          </a:blipFill>
        </p:spPr>
      </p:sp>
      <p:sp>
        <p:nvSpPr>
          <p:cNvPr name="TextBox 4" id="4"/>
          <p:cNvSpPr txBox="true"/>
          <p:nvPr/>
        </p:nvSpPr>
        <p:spPr>
          <a:xfrm rot="0">
            <a:off x="7394124" y="514350"/>
            <a:ext cx="3499753" cy="5143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HASIL VISUALISASI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7612" y="1069269"/>
            <a:ext cx="16132777" cy="8798377"/>
            <a:chOff x="0" y="0"/>
            <a:chExt cx="4248962" cy="2317268"/>
          </a:xfrm>
        </p:grpSpPr>
        <p:sp>
          <p:nvSpPr>
            <p:cNvPr name="Freeform 4" id="4"/>
            <p:cNvSpPr/>
            <p:nvPr/>
          </p:nvSpPr>
          <p:spPr>
            <a:xfrm flipH="false" flipV="false" rot="0">
              <a:off x="0" y="0"/>
              <a:ext cx="4248962" cy="2317268"/>
            </a:xfrm>
            <a:custGeom>
              <a:avLst/>
              <a:gdLst/>
              <a:ahLst/>
              <a:cxnLst/>
              <a:rect r="r" b="b" t="t" l="l"/>
              <a:pathLst>
                <a:path h="2317268" w="4248962">
                  <a:moveTo>
                    <a:pt x="7198" y="0"/>
                  </a:moveTo>
                  <a:lnTo>
                    <a:pt x="4241764" y="0"/>
                  </a:lnTo>
                  <a:cubicBezTo>
                    <a:pt x="4245739" y="0"/>
                    <a:pt x="4248962" y="3223"/>
                    <a:pt x="4248962" y="7198"/>
                  </a:cubicBezTo>
                  <a:lnTo>
                    <a:pt x="4248962" y="2310070"/>
                  </a:lnTo>
                  <a:cubicBezTo>
                    <a:pt x="4248962" y="2314045"/>
                    <a:pt x="4245739" y="2317268"/>
                    <a:pt x="4241764" y="2317268"/>
                  </a:cubicBezTo>
                  <a:lnTo>
                    <a:pt x="7198" y="2317268"/>
                  </a:lnTo>
                  <a:cubicBezTo>
                    <a:pt x="3223" y="2317268"/>
                    <a:pt x="0" y="2314045"/>
                    <a:pt x="0" y="2310070"/>
                  </a:cubicBezTo>
                  <a:lnTo>
                    <a:pt x="0" y="7198"/>
                  </a:lnTo>
                  <a:cubicBezTo>
                    <a:pt x="0" y="3223"/>
                    <a:pt x="3223" y="0"/>
                    <a:pt x="7198" y="0"/>
                  </a:cubicBezTo>
                  <a:close/>
                </a:path>
              </a:pathLst>
            </a:custGeom>
            <a:solidFill>
              <a:srgbClr val="3A855D"/>
            </a:solidFill>
          </p:spPr>
        </p:sp>
        <p:sp>
          <p:nvSpPr>
            <p:cNvPr name="TextBox 5" id="5"/>
            <p:cNvSpPr txBox="true"/>
            <p:nvPr/>
          </p:nvSpPr>
          <p:spPr>
            <a:xfrm>
              <a:off x="0" y="85725"/>
              <a:ext cx="4248962" cy="2231543"/>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153059"/>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3404962" y="3624961"/>
            <a:ext cx="11478076" cy="2727960"/>
          </a:xfrm>
          <a:prstGeom prst="rect">
            <a:avLst/>
          </a:prstGeom>
        </p:spPr>
        <p:txBody>
          <a:bodyPr anchor="t" rtlCol="false" tIns="0" lIns="0" bIns="0" rIns="0">
            <a:spAutoFit/>
          </a:bodyPr>
          <a:lstStyle/>
          <a:p>
            <a:pPr algn="just">
              <a:lnSpc>
                <a:spcPts val="3105"/>
              </a:lnSpc>
            </a:pPr>
            <a:r>
              <a:rPr lang="en-US" sz="2300" spc="138">
                <a:solidFill>
                  <a:srgbClr val="F1F0EC"/>
                </a:solidFill>
                <a:latin typeface="Open Sans Medium"/>
                <a:ea typeface="Open Sans Medium"/>
                <a:cs typeface="Open Sans Medium"/>
                <a:sym typeface="Open Sans Medium"/>
              </a:rPr>
              <a:t>Kode ini memuat data contoh ke dalam DataFrame, menghapus baris yang memiliki nilai kosong di kolom 'Age', dan membuat scatter plot menggunakan Matplotlib. Plot menunjukkan distribusi usia ('Age') berdasarkan urutan data ('Urutan'), dengan warna yang berbeda untuk setiap kelas ('Kelas'). Data yang hilang diabaikan, dan plot disertai dengan label sumbu dan legenda untuk memudahkan identifikasi kelas.</a:t>
            </a:r>
          </a:p>
          <a:p>
            <a:pPr algn="just" marL="0" indent="0" lvl="0">
              <a:lnSpc>
                <a:spcPts val="310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7612" y="1069269"/>
            <a:ext cx="16132777" cy="8798377"/>
            <a:chOff x="0" y="0"/>
            <a:chExt cx="4248962" cy="2317268"/>
          </a:xfrm>
        </p:grpSpPr>
        <p:sp>
          <p:nvSpPr>
            <p:cNvPr name="Freeform 4" id="4"/>
            <p:cNvSpPr/>
            <p:nvPr/>
          </p:nvSpPr>
          <p:spPr>
            <a:xfrm flipH="false" flipV="false" rot="0">
              <a:off x="0" y="0"/>
              <a:ext cx="4248962" cy="2317268"/>
            </a:xfrm>
            <a:custGeom>
              <a:avLst/>
              <a:gdLst/>
              <a:ahLst/>
              <a:cxnLst/>
              <a:rect r="r" b="b" t="t" l="l"/>
              <a:pathLst>
                <a:path h="2317268" w="4248962">
                  <a:moveTo>
                    <a:pt x="7198" y="0"/>
                  </a:moveTo>
                  <a:lnTo>
                    <a:pt x="4241764" y="0"/>
                  </a:lnTo>
                  <a:cubicBezTo>
                    <a:pt x="4245739" y="0"/>
                    <a:pt x="4248962" y="3223"/>
                    <a:pt x="4248962" y="7198"/>
                  </a:cubicBezTo>
                  <a:lnTo>
                    <a:pt x="4248962" y="2310070"/>
                  </a:lnTo>
                  <a:cubicBezTo>
                    <a:pt x="4248962" y="2314045"/>
                    <a:pt x="4245739" y="2317268"/>
                    <a:pt x="4241764" y="2317268"/>
                  </a:cubicBezTo>
                  <a:lnTo>
                    <a:pt x="7198" y="2317268"/>
                  </a:lnTo>
                  <a:cubicBezTo>
                    <a:pt x="3223" y="2317268"/>
                    <a:pt x="0" y="2314045"/>
                    <a:pt x="0" y="2310070"/>
                  </a:cubicBezTo>
                  <a:lnTo>
                    <a:pt x="0" y="7198"/>
                  </a:lnTo>
                  <a:cubicBezTo>
                    <a:pt x="0" y="3223"/>
                    <a:pt x="3223" y="0"/>
                    <a:pt x="7198" y="0"/>
                  </a:cubicBezTo>
                  <a:close/>
                </a:path>
              </a:pathLst>
            </a:custGeom>
            <a:solidFill>
              <a:srgbClr val="3A855D"/>
            </a:solidFill>
          </p:spPr>
        </p:sp>
        <p:sp>
          <p:nvSpPr>
            <p:cNvPr name="TextBox 5" id="5"/>
            <p:cNvSpPr txBox="true"/>
            <p:nvPr/>
          </p:nvSpPr>
          <p:spPr>
            <a:xfrm>
              <a:off x="0" y="85725"/>
              <a:ext cx="4248962" cy="2231543"/>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153059"/>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Kesimpulan</a:t>
            </a:r>
          </a:p>
        </p:txBody>
      </p:sp>
      <p:sp>
        <p:nvSpPr>
          <p:cNvPr name="TextBox 7" id="7"/>
          <p:cNvSpPr txBox="true"/>
          <p:nvPr/>
        </p:nvSpPr>
        <p:spPr>
          <a:xfrm rot="0">
            <a:off x="3404962" y="3624961"/>
            <a:ext cx="11478076" cy="2727960"/>
          </a:xfrm>
          <a:prstGeom prst="rect">
            <a:avLst/>
          </a:prstGeom>
        </p:spPr>
        <p:txBody>
          <a:bodyPr anchor="t" rtlCol="false" tIns="0" lIns="0" bIns="0" rIns="0">
            <a:spAutoFit/>
          </a:bodyPr>
          <a:lstStyle/>
          <a:p>
            <a:pPr algn="just">
              <a:lnSpc>
                <a:spcPts val="3105"/>
              </a:lnSpc>
            </a:pPr>
            <a:r>
              <a:rPr lang="en-US" sz="2300" spc="138">
                <a:solidFill>
                  <a:srgbClr val="F1F0EC"/>
                </a:solidFill>
                <a:latin typeface="Open Sans Medium"/>
                <a:ea typeface="Open Sans Medium"/>
                <a:cs typeface="Open Sans Medium"/>
                <a:sym typeface="Open Sans Medium"/>
              </a:rPr>
              <a:t>Kode ini menghasilkan scatter plot yang menampilkan distribusi usia penumpang berdasarkan urutan data, dengan warna yang berbeda untuk setiap kelas. Data yang memiliki nilai kosong pada kolom usia telah dihapus, sehingga visualisasi hanya mencakup entri dengan informasi usia lengkap. Plot ini memungkinkan untuk menganalisis bagaimana usia penumpang tersebar dalam masing-masing kelas.</a:t>
            </a:r>
          </a:p>
          <a:p>
            <a:pPr algn="just" marL="0" indent="0" lvl="0">
              <a:lnSpc>
                <a:spcPts val="310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830412" y="2730870"/>
            <a:ext cx="10627176"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2336253" y="4160623"/>
            <a:ext cx="13615495" cy="3653518"/>
          </a:xfrm>
          <a:prstGeom prst="rect">
            <a:avLst/>
          </a:prstGeom>
        </p:spPr>
        <p:txBody>
          <a:bodyPr anchor="t" rtlCol="false" tIns="0" lIns="0" bIns="0" rIns="0">
            <a:spAutoFit/>
          </a:bodyPr>
          <a:lstStyle/>
          <a:p>
            <a:pPr algn="ctr">
              <a:lnSpc>
                <a:spcPts val="3703"/>
              </a:lnSpc>
            </a:pPr>
            <a:r>
              <a:rPr lang="en-US" sz="2743" spc="164">
                <a:solidFill>
                  <a:srgbClr val="F1F0EC"/>
                </a:solidFill>
                <a:latin typeface="Public Sans Medium"/>
                <a:ea typeface="Public Sans Medium"/>
                <a:cs typeface="Public Sans Medium"/>
                <a:sym typeface="Public Sans Medium"/>
              </a:rPr>
              <a:t>Kode ini menggunakan pustaka Pandas untuk memuat data dari file CSV bernama titanic.csv ke dalam sebuah DataFrame, kemudian memperoleh jumlah baris dan kolom dari dataset menggunakan dataset.shape. Setelah itu, kode menampilkan seluruh isi DataFrame ke layar serta mencetak jumlah baris dan kolom dengan format yang jelas. Ini memberikan gambaran umum tentang ukuran dan konten dataset yang dimuat, berguna untuk analisis awal data.</a:t>
            </a:r>
          </a:p>
          <a:p>
            <a:pPr algn="ctr" marL="0" indent="0" lvl="0">
              <a:lnSpc>
                <a:spcPts val="370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1895847"/>
            <a:ext cx="11113604" cy="8121910"/>
          </a:xfrm>
          <a:custGeom>
            <a:avLst/>
            <a:gdLst/>
            <a:ahLst/>
            <a:cxnLst/>
            <a:rect r="r" b="b" t="t" l="l"/>
            <a:pathLst>
              <a:path h="8121910" w="11113604">
                <a:moveTo>
                  <a:pt x="0" y="0"/>
                </a:moveTo>
                <a:lnTo>
                  <a:pt x="11113604" y="0"/>
                </a:lnTo>
                <a:lnTo>
                  <a:pt x="11113604" y="8121910"/>
                </a:lnTo>
                <a:lnTo>
                  <a:pt x="0" y="8121910"/>
                </a:lnTo>
                <a:lnTo>
                  <a:pt x="0" y="0"/>
                </a:lnTo>
                <a:close/>
              </a:path>
            </a:pathLst>
          </a:custGeom>
          <a:blipFill>
            <a:blip r:embed="rId3"/>
            <a:stretch>
              <a:fillRect l="0" t="0" r="0" b="-23642"/>
            </a:stretch>
          </a:blipFill>
        </p:spPr>
      </p:sp>
      <p:sp>
        <p:nvSpPr>
          <p:cNvPr name="Freeform 4" id="4"/>
          <p:cNvSpPr/>
          <p:nvPr/>
        </p:nvSpPr>
        <p:spPr>
          <a:xfrm flipH="false" flipV="false" rot="0">
            <a:off x="12285417" y="6864015"/>
            <a:ext cx="4598432" cy="2869930"/>
          </a:xfrm>
          <a:custGeom>
            <a:avLst/>
            <a:gdLst/>
            <a:ahLst/>
            <a:cxnLst/>
            <a:rect r="r" b="b" t="t" l="l"/>
            <a:pathLst>
              <a:path h="2869930" w="4598432">
                <a:moveTo>
                  <a:pt x="0" y="0"/>
                </a:moveTo>
                <a:lnTo>
                  <a:pt x="4598432" y="0"/>
                </a:lnTo>
                <a:lnTo>
                  <a:pt x="4598432" y="2869930"/>
                </a:lnTo>
                <a:lnTo>
                  <a:pt x="0" y="2869930"/>
                </a:lnTo>
                <a:lnTo>
                  <a:pt x="0" y="0"/>
                </a:lnTo>
                <a:close/>
              </a:path>
            </a:pathLst>
          </a:custGeom>
          <a:blipFill>
            <a:blip r:embed="rId4"/>
            <a:stretch>
              <a:fillRect l="0" t="0" r="-204253" b="0"/>
            </a:stretch>
          </a:blipFill>
        </p:spPr>
      </p:sp>
      <p:sp>
        <p:nvSpPr>
          <p:cNvPr name="TextBox 5" id="5"/>
          <p:cNvSpPr txBox="true"/>
          <p:nvPr/>
        </p:nvSpPr>
        <p:spPr>
          <a:xfrm rot="0">
            <a:off x="1028700" y="971550"/>
            <a:ext cx="11632168" cy="514350"/>
          </a:xfrm>
          <a:prstGeom prst="rect">
            <a:avLst/>
          </a:prstGeom>
        </p:spPr>
        <p:txBody>
          <a:bodyPr anchor="t" rtlCol="false" tIns="0" lIns="0" bIns="0" rIns="0">
            <a:spAutoFit/>
          </a:bodyPr>
          <a:lstStyle/>
          <a:p>
            <a:pPr algn="ctr">
              <a:lnSpc>
                <a:spcPts val="4200"/>
              </a:lnSpc>
              <a:spcBef>
                <a:spcPct val="0"/>
              </a:spcBef>
            </a:pPr>
            <a:r>
              <a:rPr lang="en-US" sz="3000" spc="-246">
                <a:solidFill>
                  <a:srgbClr val="3A855D"/>
                </a:solidFill>
                <a:latin typeface="Open Sans"/>
                <a:ea typeface="Open Sans"/>
                <a:cs typeface="Open Sans"/>
                <a:sym typeface="Open Sans"/>
              </a:rPr>
              <a:t>3. </a:t>
            </a:r>
            <a:r>
              <a:rPr lang="en-US" sz="3000" spc="-246">
                <a:solidFill>
                  <a:srgbClr val="3A855D"/>
                </a:solidFill>
                <a:latin typeface="Open Sans"/>
                <a:ea typeface="Open Sans"/>
                <a:cs typeface="Open Sans"/>
                <a:sym typeface="Open Sans"/>
              </a:rPr>
              <a:t>data &gt; ambil dataset kolom fitur (Name, Sex, Age, Pclass, Fare), dan tampilkan</a:t>
            </a:r>
          </a:p>
        </p:txBody>
      </p:sp>
      <p:sp>
        <p:nvSpPr>
          <p:cNvPr name="Freeform 6" id="6"/>
          <p:cNvSpPr/>
          <p:nvPr/>
        </p:nvSpPr>
        <p:spPr>
          <a:xfrm flipH="false" flipV="false" rot="0">
            <a:off x="12285417" y="4060028"/>
            <a:ext cx="4598432" cy="2608667"/>
          </a:xfrm>
          <a:custGeom>
            <a:avLst/>
            <a:gdLst/>
            <a:ahLst/>
            <a:cxnLst/>
            <a:rect r="r" b="b" t="t" l="l"/>
            <a:pathLst>
              <a:path h="2608667" w="4598432">
                <a:moveTo>
                  <a:pt x="0" y="0"/>
                </a:moveTo>
                <a:lnTo>
                  <a:pt x="4598432" y="0"/>
                </a:lnTo>
                <a:lnTo>
                  <a:pt x="4598432" y="2608667"/>
                </a:lnTo>
                <a:lnTo>
                  <a:pt x="0" y="2608667"/>
                </a:lnTo>
                <a:lnTo>
                  <a:pt x="0" y="0"/>
                </a:lnTo>
                <a:close/>
              </a:path>
            </a:pathLst>
          </a:custGeom>
          <a:blipFill>
            <a:blip r:embed="rId3"/>
            <a:stretch>
              <a:fillRect l="-4083" t="-397661" r="-208359"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972431" y="-820604"/>
            <a:ext cx="8377052" cy="11928208"/>
          </a:xfrm>
          <a:custGeom>
            <a:avLst/>
            <a:gdLst/>
            <a:ahLst/>
            <a:cxnLst/>
            <a:rect r="r" b="b" t="t" l="l"/>
            <a:pathLst>
              <a:path h="11928208" w="8377052">
                <a:moveTo>
                  <a:pt x="0" y="0"/>
                </a:moveTo>
                <a:lnTo>
                  <a:pt x="8377051" y="0"/>
                </a:lnTo>
                <a:lnTo>
                  <a:pt x="8377051" y="11928208"/>
                </a:lnTo>
                <a:lnTo>
                  <a:pt x="0" y="11928208"/>
                </a:lnTo>
                <a:lnTo>
                  <a:pt x="0" y="0"/>
                </a:lnTo>
                <a:close/>
              </a:path>
            </a:pathLst>
          </a:custGeom>
          <a:blipFill>
            <a:blip r:embed="rId3"/>
            <a:stretch>
              <a:fillRect l="-133730" t="0" r="-133730" b="0"/>
            </a:stretch>
          </a:blipFill>
        </p:spPr>
      </p:sp>
      <p:sp>
        <p:nvSpPr>
          <p:cNvPr name="TextBox 4" id="4"/>
          <p:cNvSpPr txBox="true"/>
          <p:nvPr/>
        </p:nvSpPr>
        <p:spPr>
          <a:xfrm rot="0">
            <a:off x="9144000" y="1965960"/>
            <a:ext cx="7519837"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Penjelasan</a:t>
            </a:r>
          </a:p>
        </p:txBody>
      </p:sp>
      <p:sp>
        <p:nvSpPr>
          <p:cNvPr name="TextBox 5" id="5"/>
          <p:cNvSpPr txBox="true"/>
          <p:nvPr/>
        </p:nvSpPr>
        <p:spPr>
          <a:xfrm rot="0">
            <a:off x="8670126" y="3558540"/>
            <a:ext cx="8467586" cy="4181475"/>
          </a:xfrm>
          <a:prstGeom prst="rect">
            <a:avLst/>
          </a:prstGeom>
        </p:spPr>
        <p:txBody>
          <a:bodyPr anchor="t" rtlCol="false" tIns="0" lIns="0" bIns="0" rIns="0">
            <a:spAutoFit/>
          </a:bodyPr>
          <a:lstStyle/>
          <a:p>
            <a:pPr algn="l">
              <a:lnSpc>
                <a:spcPts val="3374"/>
              </a:lnSpc>
            </a:pPr>
            <a:r>
              <a:rPr lang="en-US" sz="2499" spc="149">
                <a:solidFill>
                  <a:srgbClr val="3A855D"/>
                </a:solidFill>
                <a:latin typeface="Open Sans Medium"/>
                <a:ea typeface="Open Sans Medium"/>
                <a:cs typeface="Open Sans Medium"/>
                <a:sym typeface="Open Sans Medium"/>
              </a:rPr>
              <a:t>Kode ini memuat dataset dari file CSV bernama titanic.csv ke dalam DataFrame menggunakan Pandas, lalu memilih dan menyimpan kolom-kolom tertentu ('Name', 'Sex', 'Age', 'Pclass', 'Fare') ke dalam variabel data. Setelah itu, kode menampilkan isi dari variabel data, yang berisi hanya kolom-kolom yang dipilih dari dataset asli, memberikan gambaran tentang informasi relevan yang diambil untuk analisis lebih lanjut.</a:t>
            </a:r>
          </a:p>
          <a:p>
            <a:pPr algn="l" marL="0" indent="0" lvl="0">
              <a:lnSpc>
                <a:spcPts val="3374"/>
              </a:lnSpc>
              <a:spcBef>
                <a:spcPct val="0"/>
              </a:spcBef>
            </a:pPr>
          </a:p>
        </p:txBody>
      </p:sp>
      <p:grpSp>
        <p:nvGrpSpPr>
          <p:cNvPr name="Group 6" id="6"/>
          <p:cNvGrpSpPr/>
          <p:nvPr/>
        </p:nvGrpSpPr>
        <p:grpSpPr>
          <a:xfrm rot="0">
            <a:off x="7247534" y="-858580"/>
            <a:ext cx="314174" cy="12004159"/>
            <a:chOff x="0" y="0"/>
            <a:chExt cx="87993" cy="3362084"/>
          </a:xfrm>
        </p:grpSpPr>
        <p:sp>
          <p:nvSpPr>
            <p:cNvPr name="Freeform 7" id="7"/>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8" id="8"/>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28700" y="1754412"/>
            <a:ext cx="8555193" cy="5460277"/>
          </a:xfrm>
          <a:custGeom>
            <a:avLst/>
            <a:gdLst/>
            <a:ahLst/>
            <a:cxnLst/>
            <a:rect r="r" b="b" t="t" l="l"/>
            <a:pathLst>
              <a:path h="5460277" w="8555193">
                <a:moveTo>
                  <a:pt x="0" y="0"/>
                </a:moveTo>
                <a:lnTo>
                  <a:pt x="8555193" y="0"/>
                </a:lnTo>
                <a:lnTo>
                  <a:pt x="8555193" y="5460277"/>
                </a:lnTo>
                <a:lnTo>
                  <a:pt x="0" y="5460277"/>
                </a:lnTo>
                <a:lnTo>
                  <a:pt x="0" y="0"/>
                </a:lnTo>
                <a:close/>
              </a:path>
            </a:pathLst>
          </a:custGeom>
          <a:blipFill>
            <a:blip r:embed="rId3"/>
            <a:stretch>
              <a:fillRect l="0" t="0" r="-20914" b="-100000"/>
            </a:stretch>
          </a:blipFill>
        </p:spPr>
      </p:sp>
      <p:sp>
        <p:nvSpPr>
          <p:cNvPr name="Freeform 4" id="4"/>
          <p:cNvSpPr/>
          <p:nvPr/>
        </p:nvSpPr>
        <p:spPr>
          <a:xfrm flipH="false" flipV="false" rot="0">
            <a:off x="9851894" y="2038699"/>
            <a:ext cx="7407406" cy="4891703"/>
          </a:xfrm>
          <a:custGeom>
            <a:avLst/>
            <a:gdLst/>
            <a:ahLst/>
            <a:cxnLst/>
            <a:rect r="r" b="b" t="t" l="l"/>
            <a:pathLst>
              <a:path h="4891703" w="7407406">
                <a:moveTo>
                  <a:pt x="0" y="0"/>
                </a:moveTo>
                <a:lnTo>
                  <a:pt x="7407406" y="0"/>
                </a:lnTo>
                <a:lnTo>
                  <a:pt x="7407406" y="4891703"/>
                </a:lnTo>
                <a:lnTo>
                  <a:pt x="0" y="4891703"/>
                </a:lnTo>
                <a:lnTo>
                  <a:pt x="0" y="0"/>
                </a:lnTo>
                <a:close/>
              </a:path>
            </a:pathLst>
          </a:custGeom>
          <a:blipFill>
            <a:blip r:embed="rId3"/>
            <a:stretch>
              <a:fillRect l="0" t="-100000" r="-25108" b="0"/>
            </a:stretch>
          </a:blipFill>
        </p:spPr>
      </p:sp>
      <p:sp>
        <p:nvSpPr>
          <p:cNvPr name="TextBox 5" id="5"/>
          <p:cNvSpPr txBox="true"/>
          <p:nvPr/>
        </p:nvSpPr>
        <p:spPr>
          <a:xfrm rot="0">
            <a:off x="1028700" y="971550"/>
            <a:ext cx="9228177" cy="514350"/>
          </a:xfrm>
          <a:prstGeom prst="rect">
            <a:avLst/>
          </a:prstGeom>
        </p:spPr>
        <p:txBody>
          <a:bodyPr anchor="t" rtlCol="false" tIns="0" lIns="0" bIns="0" rIns="0">
            <a:spAutoFit/>
          </a:bodyPr>
          <a:lstStyle/>
          <a:p>
            <a:pPr algn="ctr">
              <a:lnSpc>
                <a:spcPts val="4200"/>
              </a:lnSpc>
              <a:spcBef>
                <a:spcPct val="0"/>
              </a:spcBef>
            </a:pPr>
            <a:r>
              <a:rPr lang="en-US" sz="3000" spc="-246">
                <a:solidFill>
                  <a:srgbClr val="3A855D"/>
                </a:solidFill>
                <a:latin typeface="Open Sans"/>
                <a:ea typeface="Open Sans"/>
                <a:cs typeface="Open Sans"/>
                <a:sym typeface="Open Sans"/>
              </a:rPr>
              <a:t>4. class &gt;  ambil dataset kolom kelas (Survived), dan tampilkan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604717" y="-820604"/>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3"/>
            <a:stretch>
              <a:fillRect l="-71590" t="0" r="-41730" b="0"/>
            </a:stretch>
          </a:blipFill>
        </p:spPr>
      </p:sp>
      <p:sp>
        <p:nvSpPr>
          <p:cNvPr name="TextBox 4" id="4"/>
          <p:cNvSpPr txBox="true"/>
          <p:nvPr/>
        </p:nvSpPr>
        <p:spPr>
          <a:xfrm rot="0">
            <a:off x="1409700" y="1615453"/>
            <a:ext cx="8261242"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Penjelasan</a:t>
            </a:r>
          </a:p>
        </p:txBody>
      </p:sp>
      <p:sp>
        <p:nvSpPr>
          <p:cNvPr name="TextBox 5" id="5"/>
          <p:cNvSpPr txBox="true"/>
          <p:nvPr/>
        </p:nvSpPr>
        <p:spPr>
          <a:xfrm rot="0">
            <a:off x="1409700" y="3177217"/>
            <a:ext cx="7519837" cy="5019675"/>
          </a:xfrm>
          <a:prstGeom prst="rect">
            <a:avLst/>
          </a:prstGeom>
        </p:spPr>
        <p:txBody>
          <a:bodyPr anchor="t" rtlCol="false" tIns="0" lIns="0" bIns="0" rIns="0">
            <a:spAutoFit/>
          </a:bodyPr>
          <a:lstStyle/>
          <a:p>
            <a:pPr algn="l">
              <a:lnSpc>
                <a:spcPts val="3374"/>
              </a:lnSpc>
            </a:pPr>
            <a:r>
              <a:rPr lang="en-US" sz="2499" spc="149">
                <a:solidFill>
                  <a:srgbClr val="3A855D"/>
                </a:solidFill>
                <a:latin typeface="Open Sans Medium"/>
                <a:ea typeface="Open Sans Medium"/>
                <a:cs typeface="Open Sans Medium"/>
                <a:sym typeface="Open Sans Medium"/>
              </a:rPr>
              <a:t>Kode ini memuat dataset dari file CSV titanic.csv ke dalam DataFrame menggunakan Pandas, kemudian mengekstrak kolom 'Survived' yang menunjukkan status bertahan atau tidak bertahan (kelas) dari DataFrame dan menyimpannya dalam variabel class_column. Setelah itu, kode menampilkan isi dari kolom 'Survived', memberikan informasi tentang status bertahan dari setiap entri dalam dataset.</a:t>
            </a:r>
          </a:p>
          <a:p>
            <a:pPr algn="l" marL="0" indent="0" lvl="0">
              <a:lnSpc>
                <a:spcPts val="3374"/>
              </a:lnSpc>
              <a:spcBef>
                <a:spcPct val="0"/>
              </a:spcBef>
            </a:pPr>
          </a:p>
        </p:txBody>
      </p:sp>
      <p:grpSp>
        <p:nvGrpSpPr>
          <p:cNvPr name="Group 6" id="6"/>
          <p:cNvGrpSpPr/>
          <p:nvPr/>
        </p:nvGrpSpPr>
        <p:grpSpPr>
          <a:xfrm rot="0">
            <a:off x="10447630" y="-858580"/>
            <a:ext cx="314174" cy="12004159"/>
            <a:chOff x="0" y="0"/>
            <a:chExt cx="87993" cy="3362084"/>
          </a:xfrm>
        </p:grpSpPr>
        <p:sp>
          <p:nvSpPr>
            <p:cNvPr name="Freeform 7" id="7"/>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8" id="8"/>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684898" y="1625057"/>
            <a:ext cx="9790688" cy="5270677"/>
          </a:xfrm>
          <a:custGeom>
            <a:avLst/>
            <a:gdLst/>
            <a:ahLst/>
            <a:cxnLst/>
            <a:rect r="r" b="b" t="t" l="l"/>
            <a:pathLst>
              <a:path h="5270677" w="9790688">
                <a:moveTo>
                  <a:pt x="0" y="0"/>
                </a:moveTo>
                <a:lnTo>
                  <a:pt x="9790688" y="0"/>
                </a:lnTo>
                <a:lnTo>
                  <a:pt x="9790688" y="5270677"/>
                </a:lnTo>
                <a:lnTo>
                  <a:pt x="0" y="5270677"/>
                </a:lnTo>
                <a:lnTo>
                  <a:pt x="0" y="0"/>
                </a:lnTo>
                <a:close/>
              </a:path>
            </a:pathLst>
          </a:custGeom>
          <a:blipFill>
            <a:blip r:embed="rId3"/>
            <a:stretch>
              <a:fillRect l="0" t="0" r="-19013" b="-85250"/>
            </a:stretch>
          </a:blipFill>
        </p:spPr>
      </p:sp>
      <p:sp>
        <p:nvSpPr>
          <p:cNvPr name="Freeform 4" id="4"/>
          <p:cNvSpPr/>
          <p:nvPr/>
        </p:nvSpPr>
        <p:spPr>
          <a:xfrm flipH="false" flipV="false" rot="0">
            <a:off x="6382199" y="6355625"/>
            <a:ext cx="10877101" cy="3791416"/>
          </a:xfrm>
          <a:custGeom>
            <a:avLst/>
            <a:gdLst/>
            <a:ahLst/>
            <a:cxnLst/>
            <a:rect r="r" b="b" t="t" l="l"/>
            <a:pathLst>
              <a:path h="3791416" w="10877101">
                <a:moveTo>
                  <a:pt x="0" y="0"/>
                </a:moveTo>
                <a:lnTo>
                  <a:pt x="10877101" y="0"/>
                </a:lnTo>
                <a:lnTo>
                  <a:pt x="10877101" y="3791416"/>
                </a:lnTo>
                <a:lnTo>
                  <a:pt x="0" y="3791416"/>
                </a:lnTo>
                <a:lnTo>
                  <a:pt x="0" y="0"/>
                </a:lnTo>
                <a:close/>
              </a:path>
            </a:pathLst>
          </a:custGeom>
          <a:blipFill>
            <a:blip r:embed="rId3"/>
            <a:stretch>
              <a:fillRect l="0" t="-140397" r="0" b="0"/>
            </a:stretch>
          </a:blipFill>
        </p:spPr>
      </p:sp>
      <p:sp>
        <p:nvSpPr>
          <p:cNvPr name="Freeform 5" id="5"/>
          <p:cNvSpPr/>
          <p:nvPr/>
        </p:nvSpPr>
        <p:spPr>
          <a:xfrm flipH="false" flipV="false" rot="0">
            <a:off x="10679325" y="1625057"/>
            <a:ext cx="3973962" cy="4591410"/>
          </a:xfrm>
          <a:custGeom>
            <a:avLst/>
            <a:gdLst/>
            <a:ahLst/>
            <a:cxnLst/>
            <a:rect r="r" b="b" t="t" l="l"/>
            <a:pathLst>
              <a:path h="4591410" w="3973962">
                <a:moveTo>
                  <a:pt x="0" y="0"/>
                </a:moveTo>
                <a:lnTo>
                  <a:pt x="3973962" y="0"/>
                </a:lnTo>
                <a:lnTo>
                  <a:pt x="3973962" y="4591411"/>
                </a:lnTo>
                <a:lnTo>
                  <a:pt x="0" y="4591411"/>
                </a:lnTo>
                <a:lnTo>
                  <a:pt x="0" y="0"/>
                </a:lnTo>
                <a:close/>
              </a:path>
            </a:pathLst>
          </a:custGeom>
          <a:blipFill>
            <a:blip r:embed="rId4"/>
            <a:stretch>
              <a:fillRect l="0" t="0" r="-197226" b="0"/>
            </a:stretch>
          </a:blipFill>
        </p:spPr>
      </p:sp>
      <p:sp>
        <p:nvSpPr>
          <p:cNvPr name="TextBox 6" id="6"/>
          <p:cNvSpPr txBox="true"/>
          <p:nvPr/>
        </p:nvSpPr>
        <p:spPr>
          <a:xfrm rot="0">
            <a:off x="888741" y="434432"/>
            <a:ext cx="15829326" cy="1047750"/>
          </a:xfrm>
          <a:prstGeom prst="rect">
            <a:avLst/>
          </a:prstGeom>
        </p:spPr>
        <p:txBody>
          <a:bodyPr anchor="t" rtlCol="false" tIns="0" lIns="0" bIns="0" rIns="0">
            <a:spAutoFit/>
          </a:bodyPr>
          <a:lstStyle/>
          <a:p>
            <a:pPr algn="l">
              <a:lnSpc>
                <a:spcPts val="4200"/>
              </a:lnSpc>
              <a:spcBef>
                <a:spcPct val="0"/>
              </a:spcBef>
            </a:pPr>
            <a:r>
              <a:rPr lang="en-US" sz="3000">
                <a:solidFill>
                  <a:srgbClr val="3A855D"/>
                </a:solidFill>
                <a:latin typeface="Open Sans"/>
                <a:ea typeface="Open Sans"/>
                <a:cs typeface="Open Sans"/>
                <a:sym typeface="Open Sans"/>
              </a:rPr>
              <a:t>5. data  data + fitur Relatives (jumlah akumulasi dari kolom fitur SibSp+Parch dari </a:t>
            </a:r>
            <a:r>
              <a:rPr lang="en-US" sz="3000">
                <a:solidFill>
                  <a:srgbClr val="3A855D"/>
                </a:solidFill>
                <a:latin typeface="Open Sans"/>
                <a:ea typeface="Open Sans"/>
                <a:cs typeface="Open Sans"/>
                <a:sym typeface="Open Sans"/>
              </a:rPr>
              <a:t>dataset), dan tampilkan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730870"/>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Penjelasan</a:t>
            </a:r>
          </a:p>
        </p:txBody>
      </p:sp>
      <p:sp>
        <p:nvSpPr>
          <p:cNvPr name="TextBox 7" id="7"/>
          <p:cNvSpPr txBox="true"/>
          <p:nvPr/>
        </p:nvSpPr>
        <p:spPr>
          <a:xfrm rot="0">
            <a:off x="2923523" y="4352219"/>
            <a:ext cx="12440955" cy="4181475"/>
          </a:xfrm>
          <a:prstGeom prst="rect">
            <a:avLst/>
          </a:prstGeom>
        </p:spPr>
        <p:txBody>
          <a:bodyPr anchor="t" rtlCol="false" tIns="0" lIns="0" bIns="0" rIns="0">
            <a:spAutoFit/>
          </a:bodyPr>
          <a:lstStyle/>
          <a:p>
            <a:pPr algn="ctr">
              <a:lnSpc>
                <a:spcPts val="3374"/>
              </a:lnSpc>
            </a:pPr>
            <a:r>
              <a:rPr lang="en-US" sz="2499" spc="149">
                <a:solidFill>
                  <a:srgbClr val="F1F0EC"/>
                </a:solidFill>
                <a:latin typeface="Open Sans Medium"/>
                <a:ea typeface="Open Sans Medium"/>
                <a:cs typeface="Open Sans Medium"/>
                <a:sym typeface="Open Sans Medium"/>
              </a:rPr>
              <a:t>Kode ini memuat dataset dari file CSV titanic.csv ke dalam DataFrame menggunakan Pandas, kemudian memilih kolom-kolom tertentu ('Name', 'Sex', 'Age', 'Pclass', 'Fare') untuk dimasukkan dalam variabel data. Selanjutnya, kode menambahkan kolom baru bernama 'Relatives' yang merupakan jumlah dari kolom 'SibSp' (jumlah saudara kandung atau pasangan) dan 'Parch' (jumlah orang tua atau anak) dari dataset asli. Terakhir, kode menampilkan DataFrame yang telah diperbarui dengan kolom tambahan 'Relatives', memberikan informasi yang lebih komprehensif tentang relasi keluarga penumpang.</a:t>
            </a:r>
          </a:p>
          <a:p>
            <a:pPr algn="ctr" marL="0" indent="0" lvl="0">
              <a:lnSpc>
                <a:spcPts val="337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DAGF2K9zIK8</dc:identifier>
  <dcterms:modified xsi:type="dcterms:W3CDTF">2011-08-01T06:04:30Z</dcterms:modified>
  <cp:revision>1</cp:revision>
  <dc:title>Green Retro Markets and Finance Presentation</dc:title>
</cp:coreProperties>
</file>